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6" r:id="rId1"/>
  </p:sldMasterIdLst>
  <p:sldIdLst>
    <p:sldId id="256" r:id="rId2"/>
    <p:sldId id="257" r:id="rId3"/>
  </p:sldIdLst>
  <p:sldSz cx="12801600" cy="9601200" type="A3"/>
  <p:notesSz cx="6858000" cy="9144000"/>
  <p:embeddedFontLst>
    <p:embeddedFont>
      <p:font typeface="游ゴシック Light" panose="020B0300000000000000" pitchFamily="50" charset="-128"/>
      <p:regular r:id="rId4"/>
    </p:embeddedFont>
    <p:embeddedFont>
      <p:font typeface="HGS明朝E" panose="02020900000000000000" pitchFamily="18" charset="-128"/>
      <p:regular r:id="rId5"/>
    </p:embeddedFont>
    <p:embeddedFont>
      <p:font typeface="Mgen+ 1pp bold" panose="020B0600070205080204" charset="-128"/>
      <p:bold r:id="rId6"/>
    </p:embeddedFont>
    <p:embeddedFont>
      <p:font typeface="Roboto Light" panose="020B0604020202020204" charset="0"/>
      <p:regular r:id="rId7"/>
      <p:italic r:id="rId8"/>
    </p:embeddedFont>
    <p:embeddedFont>
      <p:font typeface="Calibri" panose="020F0502020204030204" pitchFamily="34" charset="0"/>
      <p:regular r:id="rId9"/>
      <p:bold r:id="rId10"/>
      <p:italic r:id="rId11"/>
      <p:boldItalic r:id="rId12"/>
    </p:embeddedFont>
    <p:embeddedFont>
      <p:font typeface="Roboto Bold" panose="020B0604020202020204" charset="0"/>
      <p:bold r:id="rId13"/>
    </p:embeddedFont>
    <p:embeddedFont>
      <p:font typeface="Calibri Light" panose="020F0302020204030204" pitchFamily="34" charset="0"/>
      <p:regular r:id="rId14"/>
      <p:italic r:id="rId15"/>
    </p:embeddedFont>
    <p:embeddedFont>
      <p:font typeface="Mgen+ 1pp light" panose="020B0600070205080204" charset="-128"/>
      <p:regular r:id="rId16"/>
    </p:embeddedFont>
    <p:embeddedFont>
      <p:font typeface="游ゴシック" panose="020B0400000000000000" pitchFamily="50" charset="-128"/>
      <p:regular r:id="rId17"/>
      <p:bold r:id="rId18"/>
    </p:embeddedFont>
    <p:embeddedFont>
      <p:font typeface="Myrica M" panose="020B0600070205080204" charset="-128"/>
      <p:regular r:id="rId19"/>
    </p:embeddedFont>
    <p:embeddedFont>
      <p:font typeface="Roboto" panose="020B060402020202020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D951A"/>
    <a:srgbClr val="15EA27"/>
    <a:srgbClr val="CC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48" d="100"/>
          <a:sy n="48" d="100"/>
        </p:scale>
        <p:origin x="-1253" y="-77"/>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338047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224202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71641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277517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123563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364199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216144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350394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18871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101474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44C9F9-1478-4A56-B21A-F20E5432B471}" type="datetimeFigureOut">
              <a:rPr kumimoji="1" lang="ja-JP" altLang="en-US" smtClean="0"/>
              <a:t>2020/4/16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221363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C44C9F9-1478-4A56-B21A-F20E5432B471}" type="datetimeFigureOut">
              <a:rPr kumimoji="1" lang="ja-JP" altLang="en-US" smtClean="0"/>
              <a:t>2020/4/16</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68399E2-D6EA-4CF4-AE67-9E5DEA504ADE}" type="slidenum">
              <a:rPr kumimoji="1" lang="ja-JP" altLang="en-US" smtClean="0"/>
              <a:t>‹#›</a:t>
            </a:fld>
            <a:endParaRPr kumimoji="1" lang="ja-JP" altLang="en-US"/>
          </a:p>
        </p:txBody>
      </p:sp>
    </p:spTree>
    <p:extLst>
      <p:ext uri="{BB962C8B-B14F-4D97-AF65-F5344CB8AC3E}">
        <p14:creationId xmlns:p14="http://schemas.microsoft.com/office/powerpoint/2010/main" val="419405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youtube.com/embed/oVXTTWpba-c?rel=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E5248630-D727-4F46-BC3C-3827A4A0C481}"/>
              </a:ext>
            </a:extLst>
          </p:cNvPr>
          <p:cNvSpPr txBox="1"/>
          <p:nvPr/>
        </p:nvSpPr>
        <p:spPr>
          <a:xfrm>
            <a:off x="0" y="0"/>
            <a:ext cx="8489092" cy="646331"/>
          </a:xfrm>
          <a:prstGeom prst="rect">
            <a:avLst/>
          </a:prstGeom>
          <a:noFill/>
        </p:spPr>
        <p:txBody>
          <a:bodyPr wrap="square" rtlCol="0">
            <a:spAutoFit/>
          </a:bodyPr>
          <a:lstStyle/>
          <a:p>
            <a:r>
              <a:rPr kumimoji="1" lang="ja-JP" altLang="en-US" sz="3600" dirty="0">
                <a:latin typeface="ＭＳ ゴシック" panose="020B0609070205080204" pitchFamily="49" charset="-128"/>
                <a:ea typeface="ＭＳ ゴシック" panose="020B0609070205080204" pitchFamily="49" charset="-128"/>
              </a:rPr>
              <a:t>千葉県代表　渋谷教育学園幕張高等学校</a:t>
            </a:r>
          </a:p>
        </p:txBody>
      </p:sp>
      <p:sp>
        <p:nvSpPr>
          <p:cNvPr id="9" name="テキスト ボックス 8">
            <a:extLst>
              <a:ext uri="{FF2B5EF4-FFF2-40B4-BE49-F238E27FC236}">
                <a16:creationId xmlns:a16="http://schemas.microsoft.com/office/drawing/2014/main" xmlns="" id="{2E8EBBB8-FE44-408E-86C5-08396CB801AB}"/>
              </a:ext>
            </a:extLst>
          </p:cNvPr>
          <p:cNvSpPr txBox="1"/>
          <p:nvPr/>
        </p:nvSpPr>
        <p:spPr>
          <a:xfrm>
            <a:off x="383058" y="1489550"/>
            <a:ext cx="6796217" cy="3600986"/>
          </a:xfrm>
          <a:prstGeom prst="rect">
            <a:avLst/>
          </a:prstGeom>
          <a:noFill/>
        </p:spPr>
        <p:txBody>
          <a:bodyPr wrap="square" rtlCol="0">
            <a:spAutoFit/>
          </a:bodyPr>
          <a:lstStyle/>
          <a:p>
            <a:pPr algn="just"/>
            <a:r>
              <a:rPr kumimoji="1" lang="ja-JP" altLang="en-US" sz="3200" dirty="0">
                <a:latin typeface="Roboto Light" panose="02000000000000000000" pitchFamily="2" charset="0"/>
                <a:ea typeface="HGS明朝E" panose="02020900000000000000" pitchFamily="18" charset="-128"/>
                <a:cs typeface="Mgen+ 1pp light" panose="020B0403020203020207" pitchFamily="50" charset="-128"/>
              </a:rPr>
              <a:t>軽く，すばやく，シンプルに──。</a:t>
            </a:r>
            <a:endParaRPr kumimoji="1" lang="en-US" altLang="ja-JP" sz="3200" dirty="0">
              <a:latin typeface="Roboto Light" panose="02000000000000000000" pitchFamily="2" charset="0"/>
              <a:ea typeface="Roboto Light" panose="02000000000000000000" pitchFamily="2" charset="0"/>
              <a:cs typeface="Mgen+ 1pp light" panose="020B0403020203020207" pitchFamily="50" charset="-128"/>
            </a:endParaRPr>
          </a:p>
          <a:p>
            <a:pPr algn="just"/>
            <a:r>
              <a:rPr kumimoji="1" lang="ja-JP" altLang="en-US" sz="2800" dirty="0">
                <a:latin typeface="Roboto Light" panose="02000000000000000000" pitchFamily="2" charset="0"/>
                <a:ea typeface="Mgen+ 1pp light" panose="020B0403020203020207" pitchFamily="50" charset="-128"/>
                <a:cs typeface="Mgen+ 1pp light" panose="020B0403020203020207" pitchFamily="50" charset="-128"/>
              </a:rPr>
              <a:t>これが私たちの考える台車のコンセプトです。振り子を利用した機構，はたらく慣性力を上下の動きに変換する機構，ビルの免震構造を応用した機構</a:t>
            </a:r>
            <a:r>
              <a:rPr kumimoji="1" lang="en-US" altLang="ja-JP" sz="2800" dirty="0">
                <a:latin typeface="Roboto Light" panose="02000000000000000000" pitchFamily="2" charset="0"/>
                <a:ea typeface="Roboto Light" panose="02000000000000000000" pitchFamily="2" charset="0"/>
                <a:cs typeface="Mgen+ 1pp light" panose="020B0403020203020207" pitchFamily="50" charset="-128"/>
              </a:rPr>
              <a:t>……</a:t>
            </a:r>
            <a:r>
              <a:rPr kumimoji="1" lang="ja-JP" altLang="en-US" sz="2800" dirty="0">
                <a:latin typeface="Roboto Light" panose="02000000000000000000" pitchFamily="2" charset="0"/>
                <a:ea typeface="Mgen+ 1pp light" panose="020B0403020203020207" pitchFamily="50" charset="-128"/>
                <a:cs typeface="Mgen+ 1pp light" panose="020B0403020203020207" pitchFamily="50" charset="-128"/>
              </a:rPr>
              <a:t>と多くの機構を考えた私たちが行き着いた先は，「あえて機構をつけない」という圧倒的なシンプルさでした。</a:t>
            </a:r>
          </a:p>
        </p:txBody>
      </p:sp>
      <p:pic>
        <p:nvPicPr>
          <p:cNvPr id="13" name="図 12">
            <a:extLst>
              <a:ext uri="{FF2B5EF4-FFF2-40B4-BE49-F238E27FC236}">
                <a16:creationId xmlns:a16="http://schemas.microsoft.com/office/drawing/2014/main" xmlns="" id="{EC00753F-2104-4CB2-A682-1A436E9F4518}"/>
              </a:ext>
            </a:extLst>
          </p:cNvPr>
          <p:cNvPicPr>
            <a:picLocks noChangeAspect="1"/>
          </p:cNvPicPr>
          <p:nvPr/>
        </p:nvPicPr>
        <p:blipFill>
          <a:blip r:embed="rId2"/>
          <a:stretch>
            <a:fillRect/>
          </a:stretch>
        </p:blipFill>
        <p:spPr>
          <a:xfrm>
            <a:off x="3382964" y="6091531"/>
            <a:ext cx="3736027" cy="2101514"/>
          </a:xfrm>
          <a:prstGeom prst="rect">
            <a:avLst/>
          </a:prstGeom>
        </p:spPr>
      </p:pic>
      <p:pic>
        <p:nvPicPr>
          <p:cNvPr id="5" name="図 4" descr="屋内, ブラック が含まれている画像&#10;&#10;自動的に生成された説明">
            <a:extLst>
              <a:ext uri="{FF2B5EF4-FFF2-40B4-BE49-F238E27FC236}">
                <a16:creationId xmlns:a16="http://schemas.microsoft.com/office/drawing/2014/main" xmlns="" id="{C5919747-EE5F-4401-9E74-5485A9D371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14337" y="6202956"/>
            <a:ext cx="1884680" cy="1908694"/>
          </a:xfrm>
          <a:prstGeom prst="rect">
            <a:avLst/>
          </a:prstGeom>
        </p:spPr>
      </p:pic>
      <p:sp>
        <p:nvSpPr>
          <p:cNvPr id="16" name="テキスト ボックス 15">
            <a:extLst>
              <a:ext uri="{FF2B5EF4-FFF2-40B4-BE49-F238E27FC236}">
                <a16:creationId xmlns:a16="http://schemas.microsoft.com/office/drawing/2014/main" xmlns="" id="{385D7A6A-4E66-4205-92C0-9EF5CF45EF16}"/>
              </a:ext>
            </a:extLst>
          </p:cNvPr>
          <p:cNvSpPr txBox="1"/>
          <p:nvPr/>
        </p:nvSpPr>
        <p:spPr>
          <a:xfrm>
            <a:off x="3169215" y="8209935"/>
            <a:ext cx="4163523" cy="892552"/>
          </a:xfrm>
          <a:prstGeom prst="rect">
            <a:avLst/>
          </a:prstGeom>
          <a:noFill/>
        </p:spPr>
        <p:txBody>
          <a:bodyPr wrap="square" rtlCol="0">
            <a:spAutoFit/>
          </a:bodyPr>
          <a:lstStyle/>
          <a:p>
            <a:pPr algn="ctr"/>
            <a:r>
              <a:rPr kumimoji="1" lang="en-US" altLang="ja-JP" sz="2000" dirty="0">
                <a:solidFill>
                  <a:srgbClr val="00B0F0"/>
                </a:solidFill>
                <a:latin typeface="Myrica M" panose="020B0509020203020207" pitchFamily="49" charset="-128"/>
                <a:ea typeface="Myrica M" panose="020B0509020203020207" pitchFamily="49" charset="-128"/>
                <a:cs typeface="Myrica M" panose="020B0509020203020207" pitchFamily="49" charset="-128"/>
                <a:hlinkClick r:id="rId4"/>
              </a:rPr>
              <a:t>https://</a:t>
            </a:r>
            <a:r>
              <a:rPr kumimoji="1" lang="en-US" altLang="ja-JP" sz="2000" dirty="0" err="1">
                <a:solidFill>
                  <a:srgbClr val="00B0F0"/>
                </a:solidFill>
                <a:latin typeface="Myrica M" panose="020B0509020203020207" pitchFamily="49" charset="-128"/>
                <a:ea typeface="Myrica M" panose="020B0509020203020207" pitchFamily="49" charset="-128"/>
                <a:cs typeface="Myrica M" panose="020B0509020203020207" pitchFamily="49" charset="-128"/>
                <a:hlinkClick r:id="rId4"/>
              </a:rPr>
              <a:t>bit.ly</a:t>
            </a:r>
            <a:r>
              <a:rPr kumimoji="1" lang="en-US" altLang="ja-JP" sz="2000" dirty="0">
                <a:solidFill>
                  <a:srgbClr val="00B0F0"/>
                </a:solidFill>
                <a:latin typeface="Myrica M" panose="020B0509020203020207" pitchFamily="49" charset="-128"/>
                <a:ea typeface="Myrica M" panose="020B0509020203020207" pitchFamily="49" charset="-128"/>
                <a:cs typeface="Myrica M" panose="020B0509020203020207" pitchFamily="49" charset="-128"/>
                <a:hlinkClick r:id="rId4"/>
              </a:rPr>
              <a:t>/kakou9th-chiba</a:t>
            </a:r>
            <a:endParaRPr kumimoji="1" lang="en-US" altLang="ja-JP" sz="2000" dirty="0">
              <a:solidFill>
                <a:srgbClr val="00B0F0"/>
              </a:solidFill>
              <a:latin typeface="Myrica M" panose="020B0509020203020207" pitchFamily="49" charset="-128"/>
              <a:ea typeface="Myrica M" panose="020B0509020203020207" pitchFamily="49" charset="-128"/>
              <a:cs typeface="Myrica M" panose="020B0509020203020207" pitchFamily="49" charset="-128"/>
            </a:endParaRPr>
          </a:p>
          <a:p>
            <a:pPr algn="ctr"/>
            <a:r>
              <a:rPr kumimoji="1" lang="en-US" altLang="ja-JP" sz="1600" dirty="0">
                <a:latin typeface="Mgen+ 1pp light" panose="020B0403020203020207" pitchFamily="50" charset="-128"/>
                <a:ea typeface="Mgen+ 1pp light" panose="020B0403020203020207" pitchFamily="50" charset="-128"/>
                <a:cs typeface="Mgen+ 1pp light" panose="020B0403020203020207" pitchFamily="50" charset="-128"/>
              </a:rPr>
              <a:t>(</a:t>
            </a:r>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YouTube</a:t>
            </a:r>
            <a:r>
              <a:rPr kumimoji="1" lang="ja-JP" altLang="en-US" sz="1600" dirty="0">
                <a:latin typeface="Mgen+ 1pp light" panose="020B0403020203020207" pitchFamily="50" charset="-128"/>
                <a:ea typeface="Mgen+ 1pp light" panose="020B0403020203020207" pitchFamily="50" charset="-128"/>
                <a:cs typeface="Mgen+ 1pp light" panose="020B0403020203020207" pitchFamily="50" charset="-128"/>
              </a:rPr>
              <a:t>に飛びます</a:t>
            </a:r>
            <a:r>
              <a:rPr kumimoji="1" lang="en-US" altLang="ja-JP" sz="1600" dirty="0">
                <a:latin typeface="Mgen+ 1pp light" panose="020B0403020203020207" pitchFamily="50" charset="-128"/>
                <a:ea typeface="Mgen+ 1pp light" panose="020B0403020203020207" pitchFamily="50" charset="-128"/>
                <a:cs typeface="Mgen+ 1pp light" panose="020B0403020203020207" pitchFamily="50" charset="-128"/>
              </a:rPr>
              <a:t>)</a:t>
            </a:r>
          </a:p>
          <a:p>
            <a:pPr algn="ctr"/>
            <a:r>
              <a:rPr kumimoji="1" lang="ja-JP" altLang="en-US" sz="1600" dirty="0">
                <a:latin typeface="Mgen+ 1pp light" panose="020B0403020203020207" pitchFamily="50" charset="-128"/>
                <a:ea typeface="Mgen+ 1pp light" panose="020B0403020203020207" pitchFamily="50" charset="-128"/>
                <a:cs typeface="Mgen+ 1pp light" panose="020B0403020203020207" pitchFamily="50" charset="-128"/>
              </a:rPr>
              <a:t>動画制作</a:t>
            </a:r>
            <a:r>
              <a:rPr kumimoji="1" lang="en-US" altLang="ja-JP" sz="1600" dirty="0">
                <a:latin typeface="Mgen+ 1pp light" panose="020B0403020203020207" pitchFamily="50" charset="-128"/>
                <a:ea typeface="Mgen+ 1pp light" panose="020B0403020203020207" pitchFamily="50" charset="-128"/>
                <a:cs typeface="Mgen+ 1pp light" panose="020B0403020203020207" pitchFamily="50" charset="-128"/>
              </a:rPr>
              <a:t>: </a:t>
            </a:r>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2020</a:t>
            </a:r>
            <a:r>
              <a:rPr kumimoji="1" lang="ja-JP" altLang="en-US" sz="1600" dirty="0">
                <a:latin typeface="Mgen+ 1pp light" panose="020B0403020203020207" pitchFamily="50" charset="-128"/>
                <a:ea typeface="Mgen+ 1pp light" panose="020B0403020203020207" pitchFamily="50" charset="-128"/>
                <a:cs typeface="Mgen+ 1pp light" panose="020B0403020203020207" pitchFamily="50" charset="-128"/>
              </a:rPr>
              <a:t>年</a:t>
            </a:r>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3</a:t>
            </a:r>
            <a:r>
              <a:rPr kumimoji="1" lang="ja-JP" altLang="en-US" sz="1600" dirty="0">
                <a:latin typeface="Mgen+ 1pp light" panose="020B0403020203020207" pitchFamily="50" charset="-128"/>
                <a:ea typeface="Mgen+ 1pp light" panose="020B0403020203020207" pitchFamily="50" charset="-128"/>
                <a:cs typeface="Mgen+ 1pp light" panose="020B0403020203020207" pitchFamily="50" charset="-128"/>
              </a:rPr>
              <a:t>月</a:t>
            </a:r>
            <a:endParaRPr kumimoji="1" lang="ja-JP" altLang="en-US" sz="1400" dirty="0">
              <a:latin typeface="Mgen+ 1pp light" panose="020B0403020203020207" pitchFamily="50" charset="-128"/>
              <a:ea typeface="Mgen+ 1pp light" panose="020B0403020203020207" pitchFamily="50" charset="-128"/>
              <a:cs typeface="Mgen+ 1pp light" panose="020B0403020203020207" pitchFamily="50" charset="-128"/>
            </a:endParaRPr>
          </a:p>
        </p:txBody>
      </p:sp>
      <p:sp>
        <p:nvSpPr>
          <p:cNvPr id="22" name="テキスト ボックス 21">
            <a:extLst>
              <a:ext uri="{FF2B5EF4-FFF2-40B4-BE49-F238E27FC236}">
                <a16:creationId xmlns:a16="http://schemas.microsoft.com/office/drawing/2014/main" xmlns="" id="{8A97F56D-FF64-475C-AED9-7B855F83379F}"/>
              </a:ext>
            </a:extLst>
          </p:cNvPr>
          <p:cNvSpPr txBox="1"/>
          <p:nvPr/>
        </p:nvSpPr>
        <p:spPr>
          <a:xfrm>
            <a:off x="383058" y="6010135"/>
            <a:ext cx="2906243" cy="3539430"/>
          </a:xfrm>
          <a:prstGeom prst="rect">
            <a:avLst/>
          </a:prstGeom>
          <a:noFill/>
        </p:spPr>
        <p:txBody>
          <a:bodyPr wrap="square" rtlCol="0">
            <a:spAutoFit/>
          </a:bodyPr>
          <a:lstStyle/>
          <a:p>
            <a:pPr algn="just"/>
            <a:r>
              <a:rPr kumimoji="1" lang="ja-JP" altLang="en-US" sz="2800" dirty="0">
                <a:latin typeface="Roboto Light" panose="02000000000000000000" pitchFamily="2" charset="0"/>
                <a:ea typeface="Mgen+ 1pp light" panose="020B0403020203020207" pitchFamily="50" charset="-128"/>
                <a:cs typeface="Mgen+ 1pp light" panose="020B0403020203020207" pitchFamily="50" charset="-128"/>
              </a:rPr>
              <a:t>走行シーンほかを動画で紹介しています。</a:t>
            </a:r>
            <a:r>
              <a:rPr kumimoji="1" lang="en-US" altLang="ja-JP" sz="2800" dirty="0">
                <a:latin typeface="Roboto Light" panose="02000000000000000000" pitchFamily="2" charset="0"/>
                <a:ea typeface="Roboto Light" panose="02000000000000000000" pitchFamily="2" charset="0"/>
                <a:cs typeface="Mgen+ 1pp light" panose="020B0403020203020207" pitchFamily="50" charset="-128"/>
              </a:rPr>
              <a:t>QR</a:t>
            </a:r>
            <a:r>
              <a:rPr kumimoji="1" lang="ja-JP" altLang="en-US" sz="2800" dirty="0">
                <a:latin typeface="Roboto Light" panose="02000000000000000000" pitchFamily="2" charset="0"/>
                <a:ea typeface="Mgen+ 1pp light" panose="020B0403020203020207" pitchFamily="50" charset="-128"/>
                <a:cs typeface="Mgen+ 1pp light" panose="020B0403020203020207" pitchFamily="50" charset="-128"/>
              </a:rPr>
              <a:t>コードをスマートフォンで読み取るか，</a:t>
            </a:r>
            <a:r>
              <a:rPr kumimoji="1" lang="en-US" altLang="ja-JP" sz="2800" dirty="0">
                <a:latin typeface="Roboto Light" panose="02000000000000000000" pitchFamily="2" charset="0"/>
                <a:ea typeface="Roboto Light" panose="02000000000000000000" pitchFamily="2" charset="0"/>
                <a:cs typeface="Mgen+ 1pp light" panose="020B0403020203020207" pitchFamily="50" charset="-128"/>
              </a:rPr>
              <a:t>PC</a:t>
            </a:r>
            <a:r>
              <a:rPr kumimoji="1" lang="ja-JP" altLang="en-US" sz="2800" dirty="0">
                <a:latin typeface="Roboto Light" panose="02000000000000000000" pitchFamily="2" charset="0"/>
                <a:ea typeface="Mgen+ 1pp light" panose="020B0403020203020207" pitchFamily="50" charset="-128"/>
                <a:cs typeface="Mgen+ 1pp light" panose="020B0403020203020207" pitchFamily="50" charset="-128"/>
              </a:rPr>
              <a:t>で</a:t>
            </a:r>
            <a:r>
              <a:rPr kumimoji="1" lang="en-US" altLang="ja-JP" sz="2800" dirty="0">
                <a:latin typeface="Roboto Light" panose="02000000000000000000" pitchFamily="2" charset="0"/>
                <a:ea typeface="Roboto Light" panose="02000000000000000000" pitchFamily="2" charset="0"/>
                <a:cs typeface="Mgen+ 1pp light" panose="020B0403020203020207" pitchFamily="50" charset="-128"/>
              </a:rPr>
              <a:t>URL</a:t>
            </a:r>
            <a:r>
              <a:rPr kumimoji="1" lang="ja-JP" altLang="en-US" sz="2800" dirty="0">
                <a:latin typeface="Roboto Light" panose="02000000000000000000" pitchFamily="2" charset="0"/>
                <a:ea typeface="Mgen+ 1pp light" panose="020B0403020203020207" pitchFamily="50" charset="-128"/>
                <a:cs typeface="Mgen+ 1pp light" panose="020B0403020203020207" pitchFamily="50" charset="-128"/>
              </a:rPr>
              <a:t>を直接入力してぜひご覧ください。</a:t>
            </a:r>
          </a:p>
        </p:txBody>
      </p:sp>
      <p:pic>
        <p:nvPicPr>
          <p:cNvPr id="24" name="図 23" descr="建物, 屋外, 座る, ストリート が含まれている画像&#10;&#10;自動的に生成された説明">
            <a:extLst>
              <a:ext uri="{FF2B5EF4-FFF2-40B4-BE49-F238E27FC236}">
                <a16:creationId xmlns:a16="http://schemas.microsoft.com/office/drawing/2014/main" xmlns="" id="{31121329-78F5-48A1-A6DC-C5E700687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294" y="368757"/>
            <a:ext cx="7002095" cy="9336127"/>
          </a:xfrm>
          <a:prstGeom prst="rect">
            <a:avLst/>
          </a:prstGeom>
        </p:spPr>
      </p:pic>
      <p:grpSp>
        <p:nvGrpSpPr>
          <p:cNvPr id="10" name="グループ化 9">
            <a:extLst>
              <a:ext uri="{FF2B5EF4-FFF2-40B4-BE49-F238E27FC236}">
                <a16:creationId xmlns:a16="http://schemas.microsoft.com/office/drawing/2014/main" xmlns="" id="{39A34460-09DE-4442-8BD2-43F891611714}"/>
              </a:ext>
            </a:extLst>
          </p:cNvPr>
          <p:cNvGrpSpPr/>
          <p:nvPr/>
        </p:nvGrpSpPr>
        <p:grpSpPr>
          <a:xfrm>
            <a:off x="255028" y="795239"/>
            <a:ext cx="7002096" cy="4295297"/>
            <a:chOff x="255028" y="1012422"/>
            <a:chExt cx="7002096" cy="4295297"/>
          </a:xfrm>
        </p:grpSpPr>
        <p:sp>
          <p:nvSpPr>
            <p:cNvPr id="7" name="正方形/長方形 6">
              <a:extLst>
                <a:ext uri="{FF2B5EF4-FFF2-40B4-BE49-F238E27FC236}">
                  <a16:creationId xmlns:a16="http://schemas.microsoft.com/office/drawing/2014/main" xmlns="" id="{3844D4D2-252A-4CEF-95F7-12BC33010A46}"/>
                </a:ext>
              </a:extLst>
            </p:cNvPr>
            <p:cNvSpPr/>
            <p:nvPr/>
          </p:nvSpPr>
          <p:spPr>
            <a:xfrm>
              <a:off x="255028" y="1464197"/>
              <a:ext cx="256058" cy="237067"/>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xmlns="" id="{DE2ACC24-B65D-4C23-8D91-12292DB63ED1}"/>
                </a:ext>
              </a:extLst>
            </p:cNvPr>
            <p:cNvSpPr/>
            <p:nvPr/>
          </p:nvSpPr>
          <p:spPr>
            <a:xfrm>
              <a:off x="259493" y="1029313"/>
              <a:ext cx="3118708" cy="671952"/>
            </a:xfrm>
            <a:prstGeom prst="roundRect">
              <a:avLst>
                <a:gd name="adj" fmla="val 33390"/>
              </a:avLst>
            </a:prstGeom>
            <a:solidFill>
              <a:srgbClr val="0D95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4400" dirty="0">
                  <a:latin typeface="LCD 5x7" panose="02000503000000000000" pitchFamily="50" charset="0"/>
                </a:rPr>
                <a:t>CONCEPT</a:t>
              </a:r>
              <a:endParaRPr kumimoji="1" lang="ja-JP" altLang="en-US" sz="4400" dirty="0">
                <a:latin typeface="LCD 5x7" panose="02000503000000000000" pitchFamily="50" charset="0"/>
              </a:endParaRPr>
            </a:p>
          </p:txBody>
        </p:sp>
        <p:sp>
          <p:nvSpPr>
            <p:cNvPr id="17" name="正方形/長方形 16">
              <a:extLst>
                <a:ext uri="{FF2B5EF4-FFF2-40B4-BE49-F238E27FC236}">
                  <a16:creationId xmlns:a16="http://schemas.microsoft.com/office/drawing/2014/main" xmlns="" id="{6F883DAE-CD78-40E4-928C-AEE4BD1FF4C3}"/>
                </a:ext>
              </a:extLst>
            </p:cNvPr>
            <p:cNvSpPr/>
            <p:nvPr/>
          </p:nvSpPr>
          <p:spPr>
            <a:xfrm>
              <a:off x="3122143" y="1012422"/>
              <a:ext cx="256058" cy="237067"/>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xmlns="" id="{83053724-76A6-4557-8E9F-70807CDAED4E}"/>
                </a:ext>
              </a:extLst>
            </p:cNvPr>
            <p:cNvSpPr/>
            <p:nvPr/>
          </p:nvSpPr>
          <p:spPr>
            <a:xfrm>
              <a:off x="255029" y="1029312"/>
              <a:ext cx="7002095" cy="4278407"/>
            </a:xfrm>
            <a:prstGeom prst="roundRect">
              <a:avLst>
                <a:gd name="adj" fmla="val 4826"/>
              </a:avLst>
            </a:prstGeom>
            <a:noFill/>
            <a:ln w="76200">
              <a:solidFill>
                <a:srgbClr val="0D9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xmlns="" id="{DE20706E-E894-4AE5-BFC8-52AA2BB69237}"/>
              </a:ext>
            </a:extLst>
          </p:cNvPr>
          <p:cNvGrpSpPr/>
          <p:nvPr/>
        </p:nvGrpSpPr>
        <p:grpSpPr>
          <a:xfrm>
            <a:off x="255028" y="5238167"/>
            <a:ext cx="7002096" cy="4295297"/>
            <a:chOff x="255028" y="1012422"/>
            <a:chExt cx="7002096" cy="4295297"/>
          </a:xfrm>
        </p:grpSpPr>
        <p:sp>
          <p:nvSpPr>
            <p:cNvPr id="23" name="正方形/長方形 22">
              <a:extLst>
                <a:ext uri="{FF2B5EF4-FFF2-40B4-BE49-F238E27FC236}">
                  <a16:creationId xmlns:a16="http://schemas.microsoft.com/office/drawing/2014/main" xmlns="" id="{5E049F30-92F8-407D-A2DD-53098EB05520}"/>
                </a:ext>
              </a:extLst>
            </p:cNvPr>
            <p:cNvSpPr/>
            <p:nvPr/>
          </p:nvSpPr>
          <p:spPr>
            <a:xfrm>
              <a:off x="255028" y="1464197"/>
              <a:ext cx="256058" cy="237067"/>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xmlns="" id="{66A3B06A-F793-4DFF-B612-19B3E34B335D}"/>
                </a:ext>
              </a:extLst>
            </p:cNvPr>
            <p:cNvSpPr/>
            <p:nvPr/>
          </p:nvSpPr>
          <p:spPr>
            <a:xfrm>
              <a:off x="259493" y="1029313"/>
              <a:ext cx="3118708" cy="671952"/>
            </a:xfrm>
            <a:prstGeom prst="roundRect">
              <a:avLst>
                <a:gd name="adj" fmla="val 33390"/>
              </a:avLst>
            </a:prstGeom>
            <a:solidFill>
              <a:srgbClr val="0D95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4400" dirty="0">
                  <a:latin typeface="LCD 5x7" panose="02000503000000000000" pitchFamily="50" charset="0"/>
                </a:rPr>
                <a:t>MOVIE</a:t>
              </a:r>
              <a:endParaRPr kumimoji="1" lang="ja-JP" altLang="en-US" sz="4400" dirty="0">
                <a:latin typeface="LCD 5x7" panose="02000503000000000000" pitchFamily="50" charset="0"/>
              </a:endParaRPr>
            </a:p>
          </p:txBody>
        </p:sp>
        <p:sp>
          <p:nvSpPr>
            <p:cNvPr id="26" name="正方形/長方形 25">
              <a:extLst>
                <a:ext uri="{FF2B5EF4-FFF2-40B4-BE49-F238E27FC236}">
                  <a16:creationId xmlns:a16="http://schemas.microsoft.com/office/drawing/2014/main" xmlns="" id="{4F54822F-26CF-4171-8FAB-5A72BC037D85}"/>
                </a:ext>
              </a:extLst>
            </p:cNvPr>
            <p:cNvSpPr/>
            <p:nvPr/>
          </p:nvSpPr>
          <p:spPr>
            <a:xfrm>
              <a:off x="3122143" y="1012422"/>
              <a:ext cx="256058" cy="237067"/>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xmlns="" id="{AE1D8B91-1E77-4549-B7CC-050C4BAAF7A2}"/>
                </a:ext>
              </a:extLst>
            </p:cNvPr>
            <p:cNvSpPr/>
            <p:nvPr/>
          </p:nvSpPr>
          <p:spPr>
            <a:xfrm>
              <a:off x="255029" y="1029312"/>
              <a:ext cx="7002095" cy="4278407"/>
            </a:xfrm>
            <a:prstGeom prst="roundRect">
              <a:avLst>
                <a:gd name="adj" fmla="val 4826"/>
              </a:avLst>
            </a:prstGeom>
            <a:noFill/>
            <a:ln w="76200">
              <a:solidFill>
                <a:srgbClr val="0D9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図 18" descr="記号, 停止, 時計, 赤 が含まれている画像&#10;&#10;自動的に生成された説明">
            <a:extLst>
              <a:ext uri="{FF2B5EF4-FFF2-40B4-BE49-F238E27FC236}">
                <a16:creationId xmlns:a16="http://schemas.microsoft.com/office/drawing/2014/main" xmlns="" id="{92F36F08-0E0A-49F2-B4BE-2CE8D7391D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562" y="6923049"/>
            <a:ext cx="638229" cy="450412"/>
          </a:xfrm>
          <a:prstGeom prst="rect">
            <a:avLst/>
          </a:prstGeom>
        </p:spPr>
      </p:pic>
    </p:spTree>
    <p:extLst>
      <p:ext uri="{BB962C8B-B14F-4D97-AF65-F5344CB8AC3E}">
        <p14:creationId xmlns:p14="http://schemas.microsoft.com/office/powerpoint/2010/main" val="256315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図 8" descr="屋内, テーブル, 水, 座る が含まれている画像&#10;&#10;自動的に生成された説明">
            <a:extLst>
              <a:ext uri="{FF2B5EF4-FFF2-40B4-BE49-F238E27FC236}">
                <a16:creationId xmlns:a16="http://schemas.microsoft.com/office/drawing/2014/main" xmlns="" id="{EDA3526C-D696-45EF-8C80-B183562226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4" r="4014" b="4650"/>
          <a:stretch/>
        </p:blipFill>
        <p:spPr>
          <a:xfrm>
            <a:off x="9607549" y="6489700"/>
            <a:ext cx="3071943" cy="2962579"/>
          </a:xfrm>
          <a:prstGeom prst="rect">
            <a:avLst/>
          </a:prstGeom>
        </p:spPr>
      </p:pic>
      <p:pic>
        <p:nvPicPr>
          <p:cNvPr id="11" name="図 10">
            <a:extLst>
              <a:ext uri="{FF2B5EF4-FFF2-40B4-BE49-F238E27FC236}">
                <a16:creationId xmlns:a16="http://schemas.microsoft.com/office/drawing/2014/main" xmlns="" id="{66471E69-9647-4BF4-A787-F7CAC10D5FCD}"/>
              </a:ext>
            </a:extLst>
          </p:cNvPr>
          <p:cNvPicPr>
            <a:picLocks noChangeAspect="1"/>
          </p:cNvPicPr>
          <p:nvPr/>
        </p:nvPicPr>
        <p:blipFill rotWithShape="1">
          <a:blip r:embed="rId3"/>
          <a:srcRect l="14715" t="1224" r="5560" b="5897"/>
          <a:stretch/>
        </p:blipFill>
        <p:spPr>
          <a:xfrm>
            <a:off x="9590169" y="3286949"/>
            <a:ext cx="3075148" cy="2971376"/>
          </a:xfrm>
          <a:prstGeom prst="roundRect">
            <a:avLst>
              <a:gd name="adj" fmla="val 0"/>
            </a:avLst>
          </a:prstGeom>
        </p:spPr>
      </p:pic>
      <p:grpSp>
        <p:nvGrpSpPr>
          <p:cNvPr id="43" name="グループ化 42">
            <a:extLst>
              <a:ext uri="{FF2B5EF4-FFF2-40B4-BE49-F238E27FC236}">
                <a16:creationId xmlns:a16="http://schemas.microsoft.com/office/drawing/2014/main" xmlns="" id="{8664A65B-7FBC-4FD6-A659-3459092FB560}"/>
              </a:ext>
            </a:extLst>
          </p:cNvPr>
          <p:cNvGrpSpPr/>
          <p:nvPr/>
        </p:nvGrpSpPr>
        <p:grpSpPr>
          <a:xfrm>
            <a:off x="6446050" y="3279456"/>
            <a:ext cx="6219267" cy="2978869"/>
            <a:chOff x="6355414" y="86064"/>
            <a:chExt cx="6445489" cy="2978869"/>
          </a:xfrm>
        </p:grpSpPr>
        <p:sp>
          <p:nvSpPr>
            <p:cNvPr id="45" name="四角形: 角を丸くする 44">
              <a:extLst>
                <a:ext uri="{FF2B5EF4-FFF2-40B4-BE49-F238E27FC236}">
                  <a16:creationId xmlns:a16="http://schemas.microsoft.com/office/drawing/2014/main" xmlns="" id="{C9FD0DE0-7002-4A7D-8497-526CBFD6FE80}"/>
                </a:ext>
              </a:extLst>
            </p:cNvPr>
            <p:cNvSpPr/>
            <p:nvPr/>
          </p:nvSpPr>
          <p:spPr>
            <a:xfrm>
              <a:off x="6413499" y="93559"/>
              <a:ext cx="1946538" cy="490980"/>
            </a:xfrm>
            <a:prstGeom prst="roundRect">
              <a:avLst>
                <a:gd name="adj" fmla="val 17094"/>
              </a:avLst>
            </a:prstGeom>
            <a:solidFill>
              <a:srgbClr val="0D95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2800" dirty="0">
                  <a:latin typeface="LCD 5x7" panose="02000503000000000000" pitchFamily="50" charset="0"/>
                </a:rPr>
                <a:t>BODY</a:t>
              </a:r>
              <a:endParaRPr kumimoji="1" lang="ja-JP" altLang="en-US" sz="2800" dirty="0">
                <a:latin typeface="LCD 5x7" panose="02000503000000000000" pitchFamily="50" charset="0"/>
              </a:endParaRPr>
            </a:p>
          </p:txBody>
        </p:sp>
        <p:sp>
          <p:nvSpPr>
            <p:cNvPr id="46" name="四角形: 角を丸くする 45">
              <a:extLst>
                <a:ext uri="{FF2B5EF4-FFF2-40B4-BE49-F238E27FC236}">
                  <a16:creationId xmlns:a16="http://schemas.microsoft.com/office/drawing/2014/main" xmlns="" id="{10C86034-7031-498C-AC24-6E41F84E6ABD}"/>
                </a:ext>
              </a:extLst>
            </p:cNvPr>
            <p:cNvSpPr/>
            <p:nvPr/>
          </p:nvSpPr>
          <p:spPr>
            <a:xfrm>
              <a:off x="6394450" y="93558"/>
              <a:ext cx="6406453" cy="2971375"/>
            </a:xfrm>
            <a:prstGeom prst="roundRect">
              <a:avLst>
                <a:gd name="adj" fmla="val 2436"/>
              </a:avLst>
            </a:prstGeom>
            <a:noFill/>
            <a:ln w="76200">
              <a:solidFill>
                <a:srgbClr val="0D9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xmlns="" id="{4C16AC34-8CFB-4A19-AB3C-0B5FABCEB0B7}"/>
                </a:ext>
              </a:extLst>
            </p:cNvPr>
            <p:cNvSpPr/>
            <p:nvPr/>
          </p:nvSpPr>
          <p:spPr>
            <a:xfrm>
              <a:off x="6355414" y="469900"/>
              <a:ext cx="178856" cy="114638"/>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xmlns="" id="{B3AF55F1-2BA6-434B-B994-1EC555D6D182}"/>
                </a:ext>
              </a:extLst>
            </p:cNvPr>
            <p:cNvSpPr/>
            <p:nvPr/>
          </p:nvSpPr>
          <p:spPr>
            <a:xfrm>
              <a:off x="8181181" y="86064"/>
              <a:ext cx="178856" cy="114638"/>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xmlns="" id="{A4BBEABF-C3C9-41FF-9340-4370C64546F5}"/>
              </a:ext>
            </a:extLst>
          </p:cNvPr>
          <p:cNvGrpSpPr/>
          <p:nvPr/>
        </p:nvGrpSpPr>
        <p:grpSpPr>
          <a:xfrm>
            <a:off x="6436280" y="6480903"/>
            <a:ext cx="6229037" cy="2971376"/>
            <a:chOff x="6355414" y="93557"/>
            <a:chExt cx="6455615" cy="2971376"/>
          </a:xfrm>
        </p:grpSpPr>
        <p:sp>
          <p:nvSpPr>
            <p:cNvPr id="50" name="四角形: 角を丸くする 49">
              <a:extLst>
                <a:ext uri="{FF2B5EF4-FFF2-40B4-BE49-F238E27FC236}">
                  <a16:creationId xmlns:a16="http://schemas.microsoft.com/office/drawing/2014/main" xmlns="" id="{0C9348E4-9467-4A9B-8375-F141C16B36F3}"/>
                </a:ext>
              </a:extLst>
            </p:cNvPr>
            <p:cNvSpPr/>
            <p:nvPr/>
          </p:nvSpPr>
          <p:spPr>
            <a:xfrm>
              <a:off x="6413499" y="93559"/>
              <a:ext cx="2032446" cy="490980"/>
            </a:xfrm>
            <a:prstGeom prst="roundRect">
              <a:avLst>
                <a:gd name="adj" fmla="val 17094"/>
              </a:avLst>
            </a:prstGeom>
            <a:solidFill>
              <a:srgbClr val="0D95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2800" dirty="0">
                  <a:latin typeface="LCD 5x7" panose="02000503000000000000" pitchFamily="50" charset="0"/>
                </a:rPr>
                <a:t>CARRIER</a:t>
              </a:r>
              <a:endParaRPr kumimoji="1" lang="ja-JP" altLang="en-US" sz="2800" dirty="0">
                <a:latin typeface="LCD 5x7" panose="02000503000000000000" pitchFamily="50" charset="0"/>
              </a:endParaRPr>
            </a:p>
          </p:txBody>
        </p:sp>
        <p:sp>
          <p:nvSpPr>
            <p:cNvPr id="51" name="四角形: 角を丸くする 50">
              <a:extLst>
                <a:ext uri="{FF2B5EF4-FFF2-40B4-BE49-F238E27FC236}">
                  <a16:creationId xmlns:a16="http://schemas.microsoft.com/office/drawing/2014/main" xmlns="" id="{2496635A-7E39-4D62-A079-B5E0E7AB8905}"/>
                </a:ext>
              </a:extLst>
            </p:cNvPr>
            <p:cNvSpPr/>
            <p:nvPr/>
          </p:nvSpPr>
          <p:spPr>
            <a:xfrm>
              <a:off x="6394450" y="93558"/>
              <a:ext cx="6416579" cy="2971375"/>
            </a:xfrm>
            <a:prstGeom prst="roundRect">
              <a:avLst>
                <a:gd name="adj" fmla="val 2436"/>
              </a:avLst>
            </a:prstGeom>
            <a:noFill/>
            <a:ln w="76200">
              <a:solidFill>
                <a:srgbClr val="0D9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xmlns="" id="{FC100AB6-F01E-4847-8A68-96B8EB47DD90}"/>
                </a:ext>
              </a:extLst>
            </p:cNvPr>
            <p:cNvSpPr/>
            <p:nvPr/>
          </p:nvSpPr>
          <p:spPr>
            <a:xfrm>
              <a:off x="6355414" y="469900"/>
              <a:ext cx="178856" cy="114638"/>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xmlns="" id="{8515EC5B-9DFC-4E6B-BCBF-3D9AE521D20A}"/>
                </a:ext>
              </a:extLst>
            </p:cNvPr>
            <p:cNvSpPr/>
            <p:nvPr/>
          </p:nvSpPr>
          <p:spPr>
            <a:xfrm>
              <a:off x="8267089" y="93557"/>
              <a:ext cx="178856" cy="114638"/>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descr="時計 が含まれている画像&#10;&#10;自動的に生成された説明">
            <a:extLst>
              <a:ext uri="{FF2B5EF4-FFF2-40B4-BE49-F238E27FC236}">
                <a16:creationId xmlns:a16="http://schemas.microsoft.com/office/drawing/2014/main" xmlns="" id="{8A0D0D50-EAE4-4A70-90B2-2DB8C8C637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59" t="16879" r="22097" b="38532"/>
          <a:stretch/>
        </p:blipFill>
        <p:spPr>
          <a:xfrm>
            <a:off x="9601200" y="0"/>
            <a:ext cx="3200399" cy="3196620"/>
          </a:xfrm>
          <a:prstGeom prst="rect">
            <a:avLst/>
          </a:prstGeom>
        </p:spPr>
      </p:pic>
      <p:grpSp>
        <p:nvGrpSpPr>
          <p:cNvPr id="54" name="グループ化 53">
            <a:extLst>
              <a:ext uri="{FF2B5EF4-FFF2-40B4-BE49-F238E27FC236}">
                <a16:creationId xmlns:a16="http://schemas.microsoft.com/office/drawing/2014/main" xmlns="" id="{9CE8A057-4D16-469E-8C4E-3AFACBE4B1EE}"/>
              </a:ext>
            </a:extLst>
          </p:cNvPr>
          <p:cNvGrpSpPr/>
          <p:nvPr/>
        </p:nvGrpSpPr>
        <p:grpSpPr>
          <a:xfrm>
            <a:off x="6446050" y="116369"/>
            <a:ext cx="6219267" cy="2971375"/>
            <a:chOff x="6355414" y="93558"/>
            <a:chExt cx="6445489" cy="2971375"/>
          </a:xfrm>
        </p:grpSpPr>
        <p:sp>
          <p:nvSpPr>
            <p:cNvPr id="58" name="正方形/長方形 57">
              <a:extLst>
                <a:ext uri="{FF2B5EF4-FFF2-40B4-BE49-F238E27FC236}">
                  <a16:creationId xmlns:a16="http://schemas.microsoft.com/office/drawing/2014/main" xmlns="" id="{70E6EC8A-3D7C-46C8-BF55-DCFAA534DEB6}"/>
                </a:ext>
              </a:extLst>
            </p:cNvPr>
            <p:cNvSpPr/>
            <p:nvPr/>
          </p:nvSpPr>
          <p:spPr>
            <a:xfrm>
              <a:off x="8294803" y="104170"/>
              <a:ext cx="178856" cy="114638"/>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xmlns="" id="{5483FB07-1DD4-405E-9707-DBCCB8DC6D5A}"/>
                </a:ext>
              </a:extLst>
            </p:cNvPr>
            <p:cNvSpPr/>
            <p:nvPr/>
          </p:nvSpPr>
          <p:spPr>
            <a:xfrm>
              <a:off x="6413499" y="93559"/>
              <a:ext cx="2060161" cy="490980"/>
            </a:xfrm>
            <a:prstGeom prst="roundRect">
              <a:avLst>
                <a:gd name="adj" fmla="val 17094"/>
              </a:avLst>
            </a:prstGeom>
            <a:solidFill>
              <a:srgbClr val="0D95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kumimoji="1" lang="en-US" altLang="ja-JP" sz="2800" dirty="0">
                  <a:latin typeface="LCD 5x7" panose="02000503000000000000" pitchFamily="50" charset="0"/>
                </a:rPr>
                <a:t>CIRCUIT</a:t>
              </a:r>
              <a:endParaRPr kumimoji="1" lang="ja-JP" altLang="en-US" sz="2400" dirty="0">
                <a:latin typeface="LCD 5x7" panose="02000503000000000000" pitchFamily="50" charset="0"/>
              </a:endParaRPr>
            </a:p>
          </p:txBody>
        </p:sp>
        <p:sp>
          <p:nvSpPr>
            <p:cNvPr id="56" name="四角形: 角を丸くする 55">
              <a:extLst>
                <a:ext uri="{FF2B5EF4-FFF2-40B4-BE49-F238E27FC236}">
                  <a16:creationId xmlns:a16="http://schemas.microsoft.com/office/drawing/2014/main" xmlns="" id="{AE7FF379-33FF-4B9E-BF8D-24C010578FD6}"/>
                </a:ext>
              </a:extLst>
            </p:cNvPr>
            <p:cNvSpPr/>
            <p:nvPr/>
          </p:nvSpPr>
          <p:spPr>
            <a:xfrm>
              <a:off x="6394450" y="93558"/>
              <a:ext cx="6406453" cy="2971375"/>
            </a:xfrm>
            <a:prstGeom prst="roundRect">
              <a:avLst>
                <a:gd name="adj" fmla="val 2436"/>
              </a:avLst>
            </a:prstGeom>
            <a:noFill/>
            <a:ln w="76200">
              <a:solidFill>
                <a:srgbClr val="0D9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xmlns="" id="{F4F68D5B-9BE2-4259-9AA7-FDD263ECC83C}"/>
                </a:ext>
              </a:extLst>
            </p:cNvPr>
            <p:cNvSpPr/>
            <p:nvPr/>
          </p:nvSpPr>
          <p:spPr>
            <a:xfrm>
              <a:off x="6355414" y="469900"/>
              <a:ext cx="178856" cy="114638"/>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descr="屋内, 建物, テーブル, 座る が含まれている画像&#10;&#10;自動的に生成された説明">
            <a:extLst>
              <a:ext uri="{FF2B5EF4-FFF2-40B4-BE49-F238E27FC236}">
                <a16:creationId xmlns:a16="http://schemas.microsoft.com/office/drawing/2014/main" xmlns="" id="{98CB41AA-D20B-40C8-A075-1C9885CE1E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028700" y="7182826"/>
            <a:ext cx="3199139" cy="1293719"/>
          </a:xfrm>
          <a:prstGeom prst="rect">
            <a:avLst/>
          </a:prstGeom>
        </p:spPr>
      </p:pic>
      <p:pic>
        <p:nvPicPr>
          <p:cNvPr id="5" name="図 4" descr="屋内, テーブル, 本, 部屋 が含まれている画像&#10;&#10;自動的に生成された説明">
            <a:extLst>
              <a:ext uri="{FF2B5EF4-FFF2-40B4-BE49-F238E27FC236}">
                <a16:creationId xmlns:a16="http://schemas.microsoft.com/office/drawing/2014/main" xmlns="" id="{8F5B5AD3-2C42-45E1-9768-314C7FC902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5400000">
            <a:off x="2632239" y="7077095"/>
            <a:ext cx="3199140" cy="1504272"/>
          </a:xfrm>
          <a:prstGeom prst="rect">
            <a:avLst/>
          </a:prstGeom>
        </p:spPr>
      </p:pic>
      <p:sp>
        <p:nvSpPr>
          <p:cNvPr id="27" name="テキスト ボックス 26">
            <a:extLst>
              <a:ext uri="{FF2B5EF4-FFF2-40B4-BE49-F238E27FC236}">
                <a16:creationId xmlns:a16="http://schemas.microsoft.com/office/drawing/2014/main" xmlns="" id="{C5E92176-CBEA-4A40-BD0A-1574471EE9AD}"/>
              </a:ext>
            </a:extLst>
          </p:cNvPr>
          <p:cNvSpPr txBox="1"/>
          <p:nvPr/>
        </p:nvSpPr>
        <p:spPr>
          <a:xfrm>
            <a:off x="6495513" y="622437"/>
            <a:ext cx="3010973" cy="2308324"/>
          </a:xfrm>
          <a:prstGeom prst="rect">
            <a:avLst/>
          </a:prstGeom>
          <a:noFill/>
        </p:spPr>
        <p:txBody>
          <a:bodyPr wrap="square" rtlCol="0">
            <a:spAutoFit/>
          </a:bodyPr>
          <a:lstStyle/>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抵抗器を複数用いただけのシンプルな回路構成でありながら，行きの</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2</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段階加速</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&amp;</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滑らかな減速，帰りのフルスピード走行を実現しています。ギア比は</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29.8</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1</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を採用。パワフルなトルクと適度なスピードを両立しています。</a:t>
            </a:r>
          </a:p>
        </p:txBody>
      </p:sp>
      <p:sp>
        <p:nvSpPr>
          <p:cNvPr id="32" name="テキスト ボックス 31">
            <a:extLst>
              <a:ext uri="{FF2B5EF4-FFF2-40B4-BE49-F238E27FC236}">
                <a16:creationId xmlns:a16="http://schemas.microsoft.com/office/drawing/2014/main" xmlns="" id="{E4BB1E8B-B924-4354-A970-42BD08C1E72C}"/>
              </a:ext>
            </a:extLst>
          </p:cNvPr>
          <p:cNvSpPr txBox="1"/>
          <p:nvPr/>
        </p:nvSpPr>
        <p:spPr>
          <a:xfrm>
            <a:off x="6535099" y="3849073"/>
            <a:ext cx="3009600" cy="2308324"/>
          </a:xfrm>
          <a:prstGeom prst="rect">
            <a:avLst/>
          </a:prstGeom>
          <a:noFill/>
        </p:spPr>
        <p:txBody>
          <a:bodyPr wrap="square" rtlCol="0">
            <a:spAutoFit/>
          </a:bodyPr>
          <a:lstStyle/>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車体を作る上で，最重視したのは安定性です。はじめは縦に長くすることだけを考えていましたが，それだと横にブレてしまいます。限られた材料の中でどれだけ横に広く安定した車体が作れるかがカギとなります。</a:t>
            </a:r>
          </a:p>
        </p:txBody>
      </p:sp>
      <p:sp>
        <p:nvSpPr>
          <p:cNvPr id="38" name="テキスト ボックス 37">
            <a:extLst>
              <a:ext uri="{FF2B5EF4-FFF2-40B4-BE49-F238E27FC236}">
                <a16:creationId xmlns:a16="http://schemas.microsoft.com/office/drawing/2014/main" xmlns="" id="{6A299CF3-8573-42A0-9BE8-62A61868DBFC}"/>
              </a:ext>
            </a:extLst>
          </p:cNvPr>
          <p:cNvSpPr txBox="1"/>
          <p:nvPr/>
        </p:nvSpPr>
        <p:spPr>
          <a:xfrm>
            <a:off x="192382" y="619480"/>
            <a:ext cx="6082747" cy="2585323"/>
          </a:xfrm>
          <a:prstGeom prst="rect">
            <a:avLst/>
          </a:prstGeom>
          <a:noFill/>
        </p:spPr>
        <p:txBody>
          <a:bodyPr wrap="square" rtlCol="0">
            <a:spAutoFit/>
          </a:bodyPr>
          <a:lstStyle/>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最大の特徴はブロックの積み方にあります。</a:t>
            </a:r>
            <a:endParaRPr kumimoji="1" lang="en-US" altLang="ja-JP" dirty="0">
              <a:latin typeface="Roboto Light" panose="02000000000000000000" pitchFamily="2" charset="0"/>
              <a:ea typeface="Roboto Light" panose="02000000000000000000" pitchFamily="2" charset="0"/>
              <a:cs typeface="Mgen+ 1pp light" panose="020B0403020203020207" pitchFamily="50" charset="-128"/>
            </a:endParaRPr>
          </a:p>
          <a:p>
            <a:pPr algn="just"/>
            <a:r>
              <a:rPr kumimoji="1" lang="en-US" altLang="ja-JP" dirty="0">
                <a:latin typeface="Roboto Bold" panose="02000000000000000000" pitchFamily="2" charset="0"/>
                <a:ea typeface="Roboto Bold" panose="02000000000000000000" pitchFamily="2" charset="0"/>
                <a:cs typeface="Mgen+ 1pp light" panose="020B0403020203020207" pitchFamily="50" charset="-128"/>
              </a:rPr>
              <a:t>5</a:t>
            </a:r>
            <a:r>
              <a:rPr kumimoji="1" lang="ja-JP" altLang="en-US" dirty="0">
                <a:latin typeface="Mgen+ 1pp bold" panose="020B0702020203020207" pitchFamily="50" charset="-128"/>
                <a:ea typeface="Mgen+ 1pp bold" panose="020B0702020203020207" pitchFamily="50" charset="-128"/>
                <a:cs typeface="Mgen+ 1pp bold" panose="020B0702020203020207" pitchFamily="50" charset="-128"/>
              </a:rPr>
              <a:t>回往復することを前提</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とした上で，万が一思うように運び切れないとき得点が最大になる積み方を求めました。</a:t>
            </a:r>
            <a:endParaRPr kumimoji="1" lang="en-US" altLang="ja-JP" dirty="0">
              <a:latin typeface="Roboto Light" panose="02000000000000000000" pitchFamily="2" charset="0"/>
              <a:ea typeface="Roboto Light" panose="02000000000000000000" pitchFamily="2" charset="0"/>
              <a:cs typeface="Mgen+ 1pp light" panose="020B0403020203020207" pitchFamily="50" charset="-128"/>
            </a:endParaRPr>
          </a:p>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・得点ブロックは最大で</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24</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点分積める。 （下画像左）</a:t>
            </a:r>
            <a:endParaRPr kumimoji="1" lang="en-US" altLang="ja-JP" dirty="0">
              <a:latin typeface="Roboto Light" panose="02000000000000000000" pitchFamily="2" charset="0"/>
              <a:ea typeface="Roboto Light" panose="02000000000000000000" pitchFamily="2" charset="0"/>
              <a:cs typeface="Mgen+ 1pp light" panose="020B0403020203020207" pitchFamily="50" charset="-128"/>
            </a:endParaRPr>
          </a:p>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5</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倍ブロックを積んだとき，得点ブロックは</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7</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点分積め（下画像右），倍率が</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1</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下がるごとに積める得点ブロックが</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4</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点分増える。</a:t>
            </a:r>
            <a:endParaRPr kumimoji="1" lang="en-US" altLang="ja-JP" dirty="0">
              <a:latin typeface="Roboto Light" panose="02000000000000000000" pitchFamily="2" charset="0"/>
              <a:ea typeface="Roboto Light" panose="02000000000000000000" pitchFamily="2" charset="0"/>
              <a:cs typeface="Mgen+ 1pp light" panose="020B0403020203020207" pitchFamily="50" charset="-128"/>
            </a:endParaRPr>
          </a:p>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この条件のもとで，往復回数と積まない倍率ブロックの関係は以下の表のようになります。</a:t>
            </a:r>
            <a:r>
              <a:rPr kumimoji="1" lang="ja-JP" altLang="en-US" dirty="0">
                <a:latin typeface="Roboto Light" panose="02000000000000000000" pitchFamily="2" charset="0"/>
                <a:ea typeface="Mgen+ 1pp bold" panose="020B0702020203020207" pitchFamily="50" charset="-128"/>
                <a:cs typeface="Mgen+ 1pp bold" panose="020B0702020203020207" pitchFamily="50" charset="-128"/>
              </a:rPr>
              <a:t>太文字</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が最大値を表します。</a:t>
            </a:r>
          </a:p>
        </p:txBody>
      </p:sp>
      <p:sp>
        <p:nvSpPr>
          <p:cNvPr id="40" name="テキスト ボックス 39">
            <a:extLst>
              <a:ext uri="{FF2B5EF4-FFF2-40B4-BE49-F238E27FC236}">
                <a16:creationId xmlns:a16="http://schemas.microsoft.com/office/drawing/2014/main" xmlns="" id="{486D4A08-6301-4961-AF1C-03227F99DC70}"/>
              </a:ext>
            </a:extLst>
          </p:cNvPr>
          <p:cNvSpPr txBox="1"/>
          <p:nvPr/>
        </p:nvSpPr>
        <p:spPr>
          <a:xfrm>
            <a:off x="6490604" y="6982817"/>
            <a:ext cx="3009600" cy="2031325"/>
          </a:xfrm>
          <a:prstGeom prst="rect">
            <a:avLst/>
          </a:prstGeom>
          <a:noFill/>
        </p:spPr>
        <p:txBody>
          <a:bodyPr wrap="square" rtlCol="0">
            <a:spAutoFit/>
          </a:bodyPr>
          <a:lstStyle/>
          <a:p>
            <a:pPr algn="just"/>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載せた発泡スチロールが停止時に前に倒れるのを防ぐため，乗せる台は進行方向後ろ向きに約</a:t>
            </a:r>
            <a:r>
              <a:rPr kumimoji="1" lang="en-US" altLang="ja-JP" dirty="0">
                <a:latin typeface="Roboto Light" panose="02000000000000000000" pitchFamily="2" charset="0"/>
                <a:ea typeface="Roboto Light" panose="02000000000000000000" pitchFamily="2" charset="0"/>
                <a:cs typeface="Mgen+ 1pp light" panose="020B0403020203020207" pitchFamily="50" charset="-128"/>
              </a:rPr>
              <a:t>2°</a:t>
            </a:r>
            <a:r>
              <a:rPr kumimoji="1" lang="ja-JP" altLang="en-US" dirty="0">
                <a:latin typeface="Roboto Light" panose="02000000000000000000" pitchFamily="2" charset="0"/>
                <a:ea typeface="Mgen+ 1pp light" panose="020B0403020203020207" pitchFamily="50" charset="-128"/>
                <a:cs typeface="Mgen+ 1pp light" panose="020B0403020203020207" pitchFamily="50" charset="-128"/>
              </a:rPr>
              <a:t>傾いています。最適な角度を調べるためにスマートフォンの水準器を用いて実験しました。</a:t>
            </a:r>
          </a:p>
        </p:txBody>
      </p:sp>
      <p:sp>
        <p:nvSpPr>
          <p:cNvPr id="36" name="正方形/長方形 35">
            <a:extLst>
              <a:ext uri="{FF2B5EF4-FFF2-40B4-BE49-F238E27FC236}">
                <a16:creationId xmlns:a16="http://schemas.microsoft.com/office/drawing/2014/main" xmlns="" id="{6AE26A27-9FEB-47A8-8EBF-ACA781C6AC17}"/>
              </a:ext>
            </a:extLst>
          </p:cNvPr>
          <p:cNvSpPr/>
          <p:nvPr/>
        </p:nvSpPr>
        <p:spPr>
          <a:xfrm>
            <a:off x="2447107" y="107334"/>
            <a:ext cx="174173" cy="134937"/>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4">
            <a:extLst>
              <a:ext uri="{FF2B5EF4-FFF2-40B4-BE49-F238E27FC236}">
                <a16:creationId xmlns:a16="http://schemas.microsoft.com/office/drawing/2014/main" xmlns="" id="{185F6516-9CEC-4425-AB94-48EF85D7032D}"/>
              </a:ext>
            </a:extLst>
          </p:cNvPr>
          <p:cNvGraphicFramePr>
            <a:graphicFrameLocks noGrp="1"/>
          </p:cNvGraphicFramePr>
          <p:nvPr>
            <p:extLst>
              <p:ext uri="{D42A27DB-BD31-4B8C-83A1-F6EECF244321}">
                <p14:modId xmlns:p14="http://schemas.microsoft.com/office/powerpoint/2010/main" val="97934441"/>
              </p:ext>
            </p:extLst>
          </p:nvPr>
        </p:nvGraphicFramePr>
        <p:xfrm>
          <a:off x="304106" y="3287249"/>
          <a:ext cx="5893494" cy="2447598"/>
        </p:xfrm>
        <a:graphic>
          <a:graphicData uri="http://schemas.openxmlformats.org/drawingml/2006/table">
            <a:tbl>
              <a:tblPr firstRow="1" bandRow="1">
                <a:tableStyleId>{5940675A-B579-460E-94D1-54222C63F5DA}</a:tableStyleId>
              </a:tblPr>
              <a:tblGrid>
                <a:gridCol w="2046202">
                  <a:extLst>
                    <a:ext uri="{9D8B030D-6E8A-4147-A177-3AD203B41FA5}">
                      <a16:colId xmlns:a16="http://schemas.microsoft.com/office/drawing/2014/main" xmlns="" val="1225965273"/>
                    </a:ext>
                  </a:extLst>
                </a:gridCol>
                <a:gridCol w="961823">
                  <a:extLst>
                    <a:ext uri="{9D8B030D-6E8A-4147-A177-3AD203B41FA5}">
                      <a16:colId xmlns:a16="http://schemas.microsoft.com/office/drawing/2014/main" xmlns="" val="1285658856"/>
                    </a:ext>
                  </a:extLst>
                </a:gridCol>
                <a:gridCol w="961823">
                  <a:extLst>
                    <a:ext uri="{9D8B030D-6E8A-4147-A177-3AD203B41FA5}">
                      <a16:colId xmlns:a16="http://schemas.microsoft.com/office/drawing/2014/main" xmlns="" val="1857180093"/>
                    </a:ext>
                  </a:extLst>
                </a:gridCol>
                <a:gridCol w="961823">
                  <a:extLst>
                    <a:ext uri="{9D8B030D-6E8A-4147-A177-3AD203B41FA5}">
                      <a16:colId xmlns:a16="http://schemas.microsoft.com/office/drawing/2014/main" xmlns="" val="2569076412"/>
                    </a:ext>
                  </a:extLst>
                </a:gridCol>
                <a:gridCol w="961823">
                  <a:extLst>
                    <a:ext uri="{9D8B030D-6E8A-4147-A177-3AD203B41FA5}">
                      <a16:colId xmlns:a16="http://schemas.microsoft.com/office/drawing/2014/main" xmlns="" val="167448563"/>
                    </a:ext>
                  </a:extLst>
                </a:gridCol>
              </a:tblGrid>
              <a:tr h="407933">
                <a:tc>
                  <a:txBody>
                    <a:bodyPr/>
                    <a:lstStyle/>
                    <a:p>
                      <a:endParaRPr kumimoji="1" lang="ja-JP" altLang="en-US" sz="16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ctr"/>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5</a:t>
                      </a:r>
                      <a:r>
                        <a:rPr kumimoji="1" lang="ja-JP" altLang="en-US" sz="1600" dirty="0">
                          <a:latin typeface="Roboto Light" panose="02000000000000000000" pitchFamily="2" charset="0"/>
                          <a:ea typeface="Mgen+ 1pp light" panose="020B0403020203020207" pitchFamily="50" charset="-128"/>
                          <a:cs typeface="Mgen+ 1pp light" panose="020B0403020203020207" pitchFamily="50" charset="-128"/>
                        </a:rPr>
                        <a:t>回往復</a:t>
                      </a:r>
                    </a:p>
                  </a:txBody>
                  <a:tcPr anchor="ctr"/>
                </a:tc>
                <a:tc>
                  <a:txBody>
                    <a:bodyPr/>
                    <a:lstStyle/>
                    <a:p>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4</a:t>
                      </a:r>
                      <a:r>
                        <a:rPr kumimoji="1" lang="ja-JP" altLang="en-US" sz="1600" dirty="0">
                          <a:latin typeface="Roboto Light" panose="02000000000000000000" pitchFamily="2" charset="0"/>
                          <a:ea typeface="Mgen+ 1pp light" panose="020B0403020203020207" pitchFamily="50" charset="-128"/>
                          <a:cs typeface="Mgen+ 1pp light" panose="020B0403020203020207" pitchFamily="50" charset="-128"/>
                        </a:rPr>
                        <a:t>回往復</a:t>
                      </a:r>
                    </a:p>
                  </a:txBody>
                  <a:tcPr anchor="ctr"/>
                </a:tc>
                <a:tc>
                  <a:txBody>
                    <a:bodyPr/>
                    <a:lstStyle/>
                    <a:p>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3</a:t>
                      </a:r>
                      <a:r>
                        <a:rPr kumimoji="1" lang="ja-JP" altLang="en-US" sz="1600" dirty="0">
                          <a:latin typeface="Roboto Light" panose="02000000000000000000" pitchFamily="2" charset="0"/>
                          <a:ea typeface="Mgen+ 1pp light" panose="020B0403020203020207" pitchFamily="50" charset="-128"/>
                          <a:cs typeface="Mgen+ 1pp light" panose="020B0403020203020207" pitchFamily="50" charset="-128"/>
                        </a:rPr>
                        <a:t>回往復</a:t>
                      </a:r>
                    </a:p>
                  </a:txBody>
                  <a:tcPr anchor="ctr"/>
                </a:tc>
                <a:tc>
                  <a:txBody>
                    <a:bodyPr/>
                    <a:lstStyle/>
                    <a:p>
                      <a:r>
                        <a:rPr kumimoji="1" lang="en-US" altLang="ja-JP" sz="1600" dirty="0">
                          <a:latin typeface="Roboto Light" panose="02000000000000000000" pitchFamily="2" charset="0"/>
                          <a:ea typeface="Roboto Light" panose="02000000000000000000" pitchFamily="2" charset="0"/>
                          <a:cs typeface="Mgen+ 1pp light" panose="020B0403020203020207" pitchFamily="50" charset="-128"/>
                        </a:rPr>
                        <a:t>2</a:t>
                      </a:r>
                      <a:r>
                        <a:rPr kumimoji="1" lang="ja-JP" altLang="en-US" sz="1600" dirty="0">
                          <a:latin typeface="Roboto Light" panose="02000000000000000000" pitchFamily="2" charset="0"/>
                          <a:ea typeface="Mgen+ 1pp light" panose="020B0403020203020207" pitchFamily="50" charset="-128"/>
                          <a:cs typeface="Mgen+ 1pp light" panose="020B0403020203020207" pitchFamily="50" charset="-128"/>
                        </a:rPr>
                        <a:t>回往復</a:t>
                      </a:r>
                    </a:p>
                  </a:txBody>
                  <a:tcPr anchor="ctr"/>
                </a:tc>
                <a:extLst>
                  <a:ext uri="{0D108BD9-81ED-4DB2-BD59-A6C34878D82A}">
                    <a16:rowId xmlns:a16="http://schemas.microsoft.com/office/drawing/2014/main" xmlns="" val="342462048"/>
                  </a:ext>
                </a:extLst>
              </a:tr>
              <a:tr h="407933">
                <a:tc>
                  <a:txBody>
                    <a:bodyPr/>
                    <a:lstStyle/>
                    <a:p>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5</a:t>
                      </a:r>
                      <a:r>
                        <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rPr>
                        <a:t>倍を運ばない</a:t>
                      </a:r>
                    </a:p>
                  </a:txBody>
                  <a:tcPr anchor="ctr"/>
                </a:tc>
                <a:tc rowSpan="5">
                  <a:txBody>
                    <a:bodyPr/>
                    <a:lstStyle/>
                    <a:p>
                      <a:pPr algn="just"/>
                      <a:r>
                        <a:rPr kumimoji="1" lang="en-US" altLang="ja-JP" sz="1400" b="0" dirty="0">
                          <a:latin typeface="Roboto" panose="02000000000000000000" pitchFamily="2" charset="0"/>
                          <a:ea typeface="Mgen+ 1pp light" panose="020B0403020203020207" pitchFamily="50" charset="-128"/>
                          <a:cs typeface="Mgen+ 1pp light" panose="020B0403020203020207" pitchFamily="50" charset="-128"/>
                        </a:rPr>
                        <a:t>5</a:t>
                      </a:r>
                      <a:r>
                        <a:rPr kumimoji="1" lang="ja-JP" altLang="en-US" sz="1400" b="0" dirty="0">
                          <a:latin typeface="Roboto" panose="02000000000000000000" pitchFamily="2" charset="0"/>
                          <a:ea typeface="Mgen+ 1pp light" panose="020B0403020203020207" pitchFamily="50" charset="-128"/>
                          <a:cs typeface="Mgen+ 1pp light" panose="020B0403020203020207" pitchFamily="50" charset="-128"/>
                        </a:rPr>
                        <a:t>回往復できたときはすべての倍率ブロックを運ぶのが最大</a:t>
                      </a:r>
                      <a:endParaRPr kumimoji="1" lang="en-US" altLang="ja-JP" sz="1800" b="0" dirty="0">
                        <a:latin typeface="Roboto" panose="02000000000000000000" pitchFamily="2" charset="0"/>
                        <a:ea typeface="Mgen+ 1pp light" panose="020B0403020203020207" pitchFamily="50" charset="-128"/>
                        <a:cs typeface="Mgen+ 1pp light" panose="020B0403020203020207" pitchFamily="50" charset="-128"/>
                      </a:endParaRPr>
                    </a:p>
                    <a:p>
                      <a:pPr algn="ctr"/>
                      <a:r>
                        <a:rPr kumimoji="1" lang="en-US" altLang="ja-JP" sz="1800" b="1" dirty="0">
                          <a:latin typeface="Roboto" panose="02000000000000000000" pitchFamily="2" charset="0"/>
                          <a:ea typeface="Mgen+ 1pp light" panose="020B0403020203020207" pitchFamily="50" charset="-128"/>
                          <a:cs typeface="Mgen+ 1pp light" panose="020B0403020203020207" pitchFamily="50" charset="-128"/>
                        </a:rPr>
                        <a:t>1050</a:t>
                      </a:r>
                      <a:endParaRPr kumimoji="1" lang="ja-JP" altLang="en-US" sz="1800" b="1" dirty="0">
                        <a:latin typeface="Roboto"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612</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396</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180</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extLst>
                  <a:ext uri="{0D108BD9-81ED-4DB2-BD59-A6C34878D82A}">
                    <a16:rowId xmlns:a16="http://schemas.microsoft.com/office/drawing/2014/main" xmlns="" val="3999654547"/>
                  </a:ext>
                </a:extLst>
              </a:tr>
              <a:tr h="40793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4</a:t>
                      </a:r>
                      <a:r>
                        <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rPr>
                        <a:t>倍を運ばない</a:t>
                      </a:r>
                    </a:p>
                  </a:txBody>
                  <a:tcPr anchor="ctr"/>
                </a:tc>
                <a:tc vMerge="1">
                  <a:txBody>
                    <a:bodyPr/>
                    <a:lstStyle/>
                    <a:p>
                      <a:pPr algn="r"/>
                      <a:endPar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640</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400</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Bold" panose="02000000000000000000" pitchFamily="2" charset="0"/>
                          <a:ea typeface="Roboto Bold" panose="02000000000000000000" pitchFamily="2" charset="0"/>
                          <a:cs typeface="Mgen+ 1pp light" panose="020B0403020203020207" pitchFamily="50" charset="-128"/>
                        </a:rPr>
                        <a:t>182</a:t>
                      </a:r>
                      <a:endParaRPr kumimoji="1" lang="ja-JP" altLang="en-US" sz="1800" dirty="0">
                        <a:latin typeface="Roboto Bold" panose="02000000000000000000" pitchFamily="2" charset="0"/>
                        <a:ea typeface="Mgen+ 1pp light" panose="020B0403020203020207" pitchFamily="50" charset="-128"/>
                        <a:cs typeface="Mgen+ 1pp light" panose="020B0403020203020207" pitchFamily="50" charset="-128"/>
                      </a:endParaRPr>
                    </a:p>
                  </a:txBody>
                  <a:tcPr anchor="ctr"/>
                </a:tc>
                <a:extLst>
                  <a:ext uri="{0D108BD9-81ED-4DB2-BD59-A6C34878D82A}">
                    <a16:rowId xmlns:a16="http://schemas.microsoft.com/office/drawing/2014/main" xmlns="" val="4001442188"/>
                  </a:ext>
                </a:extLst>
              </a:tr>
              <a:tr h="40793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3</a:t>
                      </a:r>
                      <a:r>
                        <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rPr>
                        <a:t>倍を運ばない</a:t>
                      </a:r>
                    </a:p>
                  </a:txBody>
                  <a:tcPr anchor="ctr"/>
                </a:tc>
                <a:tc vMerge="1">
                  <a:txBody>
                    <a:bodyPr/>
                    <a:lstStyle/>
                    <a:p>
                      <a:pPr algn="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671</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Bold" panose="02000000000000000000" pitchFamily="2" charset="0"/>
                          <a:ea typeface="Roboto Bold" panose="02000000000000000000" pitchFamily="2" charset="0"/>
                          <a:cs typeface="Mgen+ 1pp light" panose="020B0403020203020207" pitchFamily="50" charset="-128"/>
                        </a:rPr>
                        <a:t>407</a:t>
                      </a:r>
                      <a:endParaRPr kumimoji="1" lang="ja-JP" altLang="en-US" sz="1800" dirty="0">
                        <a:latin typeface="Roboto Bold"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extLst>
                  <a:ext uri="{0D108BD9-81ED-4DB2-BD59-A6C34878D82A}">
                    <a16:rowId xmlns:a16="http://schemas.microsoft.com/office/drawing/2014/main" xmlns="" val="3852235097"/>
                  </a:ext>
                </a:extLst>
              </a:tr>
              <a:tr h="407933">
                <a:tc>
                  <a:txBody>
                    <a:bodyPr/>
                    <a:lstStyle/>
                    <a:p>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2</a:t>
                      </a:r>
                      <a:r>
                        <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rPr>
                        <a:t>倍を運ばない</a:t>
                      </a:r>
                    </a:p>
                  </a:txBody>
                  <a:tcPr anchor="ctr"/>
                </a:tc>
                <a:tc vMerge="1">
                  <a:txBody>
                    <a:bodyPr/>
                    <a:lstStyle/>
                    <a:p>
                      <a:pPr algn="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672</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384</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Light" panose="02000000000000000000" pitchFamily="2" charset="0"/>
                          <a:ea typeface="Roboto Light" panose="02000000000000000000" pitchFamily="2" charset="0"/>
                          <a:cs typeface="Mgen+ 1pp light" panose="020B0403020203020207" pitchFamily="50" charset="-128"/>
                        </a:rPr>
                        <a:t>162</a:t>
                      </a: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extLst>
                  <a:ext uri="{0D108BD9-81ED-4DB2-BD59-A6C34878D82A}">
                    <a16:rowId xmlns:a16="http://schemas.microsoft.com/office/drawing/2014/main" xmlns="" val="2301275226"/>
                  </a:ext>
                </a:extLst>
              </a:tr>
              <a:tr h="407933">
                <a:tc>
                  <a:txBody>
                    <a:bodyPr/>
                    <a:lstStyle/>
                    <a:p>
                      <a:r>
                        <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rPr>
                        <a:t>倍率ブロックなし</a:t>
                      </a:r>
                      <a:endParaRPr kumimoji="1" lang="ja-JP" altLang="en-US" sz="20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vMerge="1">
                  <a:txBody>
                    <a:bodyPr/>
                    <a:lstStyle/>
                    <a:p>
                      <a:pPr algn="r"/>
                      <a:endParaRPr kumimoji="1" lang="ja-JP" altLang="en-US" sz="1800" b="1" dirty="0">
                        <a:latin typeface="Roboto"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r>
                        <a:rPr kumimoji="1" lang="en-US" altLang="ja-JP" sz="1800" dirty="0">
                          <a:latin typeface="Roboto Bold" panose="02000000000000000000" pitchFamily="2" charset="0"/>
                          <a:ea typeface="Roboto Bold" panose="02000000000000000000" pitchFamily="2" charset="0"/>
                          <a:cs typeface="Mgen+ 1pp light" panose="020B0403020203020207" pitchFamily="50" charset="-128"/>
                        </a:rPr>
                        <a:t>714</a:t>
                      </a:r>
                      <a:endParaRPr kumimoji="1" lang="ja-JP" altLang="en-US" sz="1800" dirty="0">
                        <a:latin typeface="Roboto Bold"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tc>
                  <a:txBody>
                    <a:bodyPr/>
                    <a:lstStyle/>
                    <a:p>
                      <a:pPr algn="r"/>
                      <a:endParaRPr kumimoji="1" lang="ja-JP" altLang="en-US" sz="1800" dirty="0">
                        <a:latin typeface="Roboto Light" panose="02000000000000000000" pitchFamily="2" charset="0"/>
                        <a:ea typeface="Mgen+ 1pp light" panose="020B0403020203020207" pitchFamily="50" charset="-128"/>
                        <a:cs typeface="Mgen+ 1pp light" panose="020B0403020203020207" pitchFamily="50" charset="-128"/>
                      </a:endParaRPr>
                    </a:p>
                  </a:txBody>
                  <a:tcPr anchor="ctr"/>
                </a:tc>
                <a:extLst>
                  <a:ext uri="{0D108BD9-81ED-4DB2-BD59-A6C34878D82A}">
                    <a16:rowId xmlns:a16="http://schemas.microsoft.com/office/drawing/2014/main" xmlns="" val="3494403312"/>
                  </a:ext>
                </a:extLst>
              </a:tr>
            </a:tbl>
          </a:graphicData>
        </a:graphic>
      </p:graphicFrame>
      <p:sp>
        <p:nvSpPr>
          <p:cNvPr id="44" name="テキスト ボックス 43">
            <a:extLst>
              <a:ext uri="{FF2B5EF4-FFF2-40B4-BE49-F238E27FC236}">
                <a16:creationId xmlns:a16="http://schemas.microsoft.com/office/drawing/2014/main" xmlns="" id="{9E45DEE1-538D-4AE6-BA45-7CC573625CC0}"/>
              </a:ext>
            </a:extLst>
          </p:cNvPr>
          <p:cNvSpPr txBox="1"/>
          <p:nvPr/>
        </p:nvSpPr>
        <p:spPr>
          <a:xfrm>
            <a:off x="190013" y="6028536"/>
            <a:ext cx="3220496" cy="2585323"/>
          </a:xfrm>
          <a:prstGeom prst="rect">
            <a:avLst/>
          </a:prstGeom>
          <a:noFill/>
        </p:spPr>
        <p:txBody>
          <a:bodyPr wrap="square" rtlCol="0">
            <a:spAutoFit/>
          </a:bodyPr>
          <a:lstStyle/>
          <a:p>
            <a:pPr algn="just"/>
            <a:r>
              <a:rPr kumimoji="1" lang="ja-JP" altLang="en-US" dirty="0">
                <a:latin typeface="Mgen+ 1pp light" panose="020B0403020203020207" pitchFamily="50" charset="-128"/>
                <a:ea typeface="Mgen+ 1pp light" panose="020B0403020203020207" pitchFamily="50" charset="-128"/>
                <a:cs typeface="Mgen+ 1pp light" panose="020B0403020203020207" pitchFamily="50" charset="-128"/>
              </a:rPr>
              <a:t>また，</a:t>
            </a:r>
            <a:r>
              <a:rPr kumimoji="1" lang="en-US" altLang="ja-JP" dirty="0">
                <a:latin typeface="Mgen+ 1pp light" panose="020B0403020203020207" pitchFamily="50" charset="-128"/>
                <a:ea typeface="Mgen+ 1pp light" panose="020B0403020203020207" pitchFamily="50" charset="-128"/>
                <a:cs typeface="Mgen+ 1pp light" panose="020B0403020203020207" pitchFamily="50" charset="-128"/>
              </a:rPr>
              <a:t>1</a:t>
            </a:r>
            <a:r>
              <a:rPr kumimoji="1" lang="ja-JP" altLang="en-US" dirty="0">
                <a:latin typeface="Mgen+ 1pp light" panose="020B0403020203020207" pitchFamily="50" charset="-128"/>
                <a:ea typeface="Mgen+ 1pp light" panose="020B0403020203020207" pitchFamily="50" charset="-128"/>
                <a:cs typeface="Mgen+ 1pp light" panose="020B0403020203020207" pitchFamily="50" charset="-128"/>
              </a:rPr>
              <a:t>回だけ往復する際は</a:t>
            </a:r>
            <a:r>
              <a:rPr kumimoji="1" lang="en-US" altLang="ja-JP" dirty="0">
                <a:latin typeface="Mgen+ 1pp light" panose="020B0403020203020207" pitchFamily="50" charset="-128"/>
                <a:ea typeface="Mgen+ 1pp light" panose="020B0403020203020207" pitchFamily="50" charset="-128"/>
                <a:cs typeface="Mgen+ 1pp light" panose="020B0403020203020207" pitchFamily="50" charset="-128"/>
              </a:rPr>
              <a:t>2</a:t>
            </a:r>
            <a:r>
              <a:rPr kumimoji="1" lang="ja-JP" altLang="en-US" dirty="0">
                <a:latin typeface="Mgen+ 1pp light" panose="020B0403020203020207" pitchFamily="50" charset="-128"/>
                <a:ea typeface="Mgen+ 1pp light" panose="020B0403020203020207" pitchFamily="50" charset="-128"/>
                <a:cs typeface="Mgen+ 1pp light" panose="020B0403020203020207" pitchFamily="50" charset="-128"/>
              </a:rPr>
              <a:t>倍ブロックを積むと得点が最大になります。したがって，</a:t>
            </a:r>
            <a:endParaRPr kumimoji="1" lang="en-US" altLang="ja-JP" dirty="0">
              <a:latin typeface="Mgen+ 1pp light" panose="020B0403020203020207" pitchFamily="50" charset="-128"/>
              <a:ea typeface="Mgen+ 1pp light" panose="020B0403020203020207" pitchFamily="50" charset="-128"/>
              <a:cs typeface="Mgen+ 1pp light" panose="020B0403020203020207" pitchFamily="50" charset="-128"/>
            </a:endParaRPr>
          </a:p>
          <a:p>
            <a:pPr algn="just"/>
            <a:endParaRPr kumimoji="1" lang="en-US" altLang="ja-JP" dirty="0">
              <a:latin typeface="Mgen+ 1pp light" panose="020B0403020203020207" pitchFamily="50" charset="-128"/>
              <a:ea typeface="Mgen+ 1pp light" panose="020B0403020203020207" pitchFamily="50" charset="-128"/>
              <a:cs typeface="Mgen+ 1pp light" panose="020B0403020203020207" pitchFamily="50" charset="-128"/>
            </a:endParaRPr>
          </a:p>
          <a:p>
            <a:pPr algn="just"/>
            <a:r>
              <a:rPr kumimoji="1" lang="ja-JP" altLang="en-US" dirty="0">
                <a:latin typeface="Roboto Bold" panose="02000000000000000000" pitchFamily="2" charset="0"/>
                <a:ea typeface="Mgen+ 1pp bold" panose="020B0702020203020207" pitchFamily="50" charset="-128"/>
                <a:cs typeface="Mgen+ 1pp bold" panose="020B0702020203020207" pitchFamily="50" charset="-128"/>
              </a:rPr>
              <a:t>「</a:t>
            </a:r>
            <a:r>
              <a:rPr kumimoji="1" lang="en-US" altLang="ja-JP" dirty="0">
                <a:latin typeface="Roboto Bold" panose="02000000000000000000" pitchFamily="2" charset="0"/>
                <a:ea typeface="Roboto Bold" panose="02000000000000000000" pitchFamily="2" charset="0"/>
                <a:cs typeface="Mgen+ 1pp bold" panose="020B0702020203020207" pitchFamily="50" charset="-128"/>
              </a:rPr>
              <a:t>2</a:t>
            </a:r>
            <a:r>
              <a:rPr kumimoji="1" lang="ja-JP" altLang="en-US" dirty="0">
                <a:latin typeface="Roboto Bold" panose="02000000000000000000" pitchFamily="2" charset="0"/>
                <a:ea typeface="Mgen+ 1pp bold" panose="020B0702020203020207" pitchFamily="50" charset="-128"/>
                <a:cs typeface="Mgen+ 1pp bold" panose="020B0702020203020207" pitchFamily="50" charset="-128"/>
              </a:rPr>
              <a:t>倍→</a:t>
            </a:r>
            <a:r>
              <a:rPr kumimoji="1" lang="en-US" altLang="ja-JP" dirty="0">
                <a:latin typeface="Roboto Bold" panose="02000000000000000000" pitchFamily="2" charset="0"/>
                <a:ea typeface="Roboto Bold" panose="02000000000000000000" pitchFamily="2" charset="0"/>
                <a:cs typeface="Mgen+ 1pp bold" panose="020B0702020203020207" pitchFamily="50" charset="-128"/>
              </a:rPr>
              <a:t>5</a:t>
            </a:r>
            <a:r>
              <a:rPr kumimoji="1" lang="ja-JP" altLang="en-US" dirty="0">
                <a:latin typeface="Roboto Bold" panose="02000000000000000000" pitchFamily="2" charset="0"/>
                <a:ea typeface="Mgen+ 1pp bold" panose="020B0702020203020207" pitchFamily="50" charset="-128"/>
                <a:cs typeface="Mgen+ 1pp bold" panose="020B0702020203020207" pitchFamily="50" charset="-128"/>
              </a:rPr>
              <a:t>倍→</a:t>
            </a:r>
            <a:r>
              <a:rPr kumimoji="1" lang="en-US" altLang="ja-JP" dirty="0">
                <a:latin typeface="Roboto Bold" panose="02000000000000000000" pitchFamily="2" charset="0"/>
                <a:ea typeface="Roboto Bold" panose="02000000000000000000" pitchFamily="2" charset="0"/>
                <a:cs typeface="Mgen+ 1pp bold" panose="020B0702020203020207" pitchFamily="50" charset="-128"/>
              </a:rPr>
              <a:t>4</a:t>
            </a:r>
            <a:r>
              <a:rPr kumimoji="1" lang="ja-JP" altLang="en-US" dirty="0">
                <a:latin typeface="Roboto Bold" panose="02000000000000000000" pitchFamily="2" charset="0"/>
                <a:ea typeface="Mgen+ 1pp bold" panose="020B0702020203020207" pitchFamily="50" charset="-128"/>
                <a:cs typeface="Mgen+ 1pp bold" panose="020B0702020203020207" pitchFamily="50" charset="-128"/>
              </a:rPr>
              <a:t>倍→</a:t>
            </a:r>
            <a:r>
              <a:rPr kumimoji="1" lang="en-US" altLang="ja-JP" dirty="0">
                <a:latin typeface="Roboto Bold" panose="02000000000000000000" pitchFamily="2" charset="0"/>
                <a:ea typeface="Roboto Bold" panose="02000000000000000000" pitchFamily="2" charset="0"/>
                <a:cs typeface="Mgen+ 1pp bold" panose="020B0702020203020207" pitchFamily="50" charset="-128"/>
              </a:rPr>
              <a:t>3</a:t>
            </a:r>
            <a:r>
              <a:rPr kumimoji="1" lang="ja-JP" altLang="en-US" dirty="0">
                <a:latin typeface="Roboto Bold" panose="02000000000000000000" pitchFamily="2" charset="0"/>
                <a:ea typeface="Mgen+ 1pp bold" panose="020B0702020203020207" pitchFamily="50" charset="-128"/>
                <a:cs typeface="Mgen+ 1pp bold" panose="020B0702020203020207" pitchFamily="50" charset="-128"/>
              </a:rPr>
              <a:t>倍→なし」 の順で運ぶのが最も得点率が高い</a:t>
            </a:r>
            <a:endParaRPr kumimoji="1" lang="en-US" altLang="ja-JP" dirty="0">
              <a:latin typeface="Roboto Bold" panose="02000000000000000000" pitchFamily="2" charset="0"/>
              <a:ea typeface="Roboto Bold" panose="02000000000000000000" pitchFamily="2" charset="0"/>
              <a:cs typeface="Mgen+ 1pp bold" panose="020B0702020203020207" pitchFamily="50" charset="-128"/>
            </a:endParaRPr>
          </a:p>
          <a:p>
            <a:pPr algn="just"/>
            <a:endParaRPr kumimoji="1" lang="en-US" altLang="ja-JP" dirty="0">
              <a:latin typeface="Mgen+ 1pp light" panose="020B0403020203020207" pitchFamily="50" charset="-128"/>
              <a:ea typeface="Mgen+ 1pp light" panose="020B0403020203020207" pitchFamily="50" charset="-128"/>
              <a:cs typeface="Mgen+ 1pp light" panose="020B0403020203020207" pitchFamily="50" charset="-128"/>
            </a:endParaRPr>
          </a:p>
          <a:p>
            <a:pPr algn="just"/>
            <a:r>
              <a:rPr kumimoji="1" lang="ja-JP" altLang="en-US" dirty="0">
                <a:latin typeface="Mgen+ 1pp light" panose="020B0403020203020207" pitchFamily="50" charset="-128"/>
                <a:ea typeface="Mgen+ 1pp light" panose="020B0403020203020207" pitchFamily="50" charset="-128"/>
                <a:cs typeface="Mgen+ 1pp light" panose="020B0403020203020207" pitchFamily="50" charset="-128"/>
              </a:rPr>
              <a:t>となります。</a:t>
            </a:r>
            <a:endParaRPr kumimoji="1" lang="en-US" altLang="ja-JP" dirty="0">
              <a:latin typeface="Mgen+ 1pp light" panose="020B0403020203020207" pitchFamily="50" charset="-128"/>
              <a:ea typeface="Mgen+ 1pp light" panose="020B0403020203020207" pitchFamily="50" charset="-128"/>
              <a:cs typeface="Mgen+ 1pp light" panose="020B0403020203020207" pitchFamily="50" charset="-128"/>
            </a:endParaRPr>
          </a:p>
        </p:txBody>
      </p:sp>
      <p:sp>
        <p:nvSpPr>
          <p:cNvPr id="25" name="四角形: 角を丸くする 24">
            <a:extLst>
              <a:ext uri="{FF2B5EF4-FFF2-40B4-BE49-F238E27FC236}">
                <a16:creationId xmlns:a16="http://schemas.microsoft.com/office/drawing/2014/main" xmlns="" id="{1790E55E-F4E7-4A25-A198-BB4C6A9C97EB}"/>
              </a:ext>
            </a:extLst>
          </p:cNvPr>
          <p:cNvSpPr/>
          <p:nvPr/>
        </p:nvSpPr>
        <p:spPr>
          <a:xfrm>
            <a:off x="136283" y="93559"/>
            <a:ext cx="6163522" cy="9367941"/>
          </a:xfrm>
          <a:prstGeom prst="roundRect">
            <a:avLst>
              <a:gd name="adj" fmla="val 2436"/>
            </a:avLst>
          </a:prstGeom>
          <a:noFill/>
          <a:ln w="76200">
            <a:solidFill>
              <a:srgbClr val="0D95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xmlns="" id="{5984436A-42F8-4C89-A902-FCFBFC0EA97B}"/>
              </a:ext>
            </a:extLst>
          </p:cNvPr>
          <p:cNvSpPr/>
          <p:nvPr/>
        </p:nvSpPr>
        <p:spPr>
          <a:xfrm>
            <a:off x="136283" y="93558"/>
            <a:ext cx="2484997" cy="460321"/>
          </a:xfrm>
          <a:prstGeom prst="roundRect">
            <a:avLst>
              <a:gd name="adj" fmla="val 35888"/>
            </a:avLst>
          </a:prstGeom>
          <a:solidFill>
            <a:srgbClr val="0D951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2800" dirty="0">
                <a:solidFill>
                  <a:schemeClr val="bg1"/>
                </a:solidFill>
                <a:latin typeface="LCD 5x7" panose="02000503000000000000" pitchFamily="50" charset="0"/>
              </a:rPr>
              <a:t>INGENUITY</a:t>
            </a:r>
            <a:endParaRPr kumimoji="1" lang="ja-JP" altLang="en-US" sz="2800" dirty="0">
              <a:solidFill>
                <a:schemeClr val="bg1"/>
              </a:solidFill>
              <a:latin typeface="LCD 5x7" panose="02000503000000000000" pitchFamily="50" charset="0"/>
            </a:endParaRPr>
          </a:p>
        </p:txBody>
      </p:sp>
      <p:sp>
        <p:nvSpPr>
          <p:cNvPr id="3" name="正方形/長方形 2">
            <a:extLst>
              <a:ext uri="{FF2B5EF4-FFF2-40B4-BE49-F238E27FC236}">
                <a16:creationId xmlns:a16="http://schemas.microsoft.com/office/drawing/2014/main" xmlns="" id="{6022D699-9579-4FC4-AD28-3CCE065DFBD4}"/>
              </a:ext>
            </a:extLst>
          </p:cNvPr>
          <p:cNvSpPr/>
          <p:nvPr/>
        </p:nvSpPr>
        <p:spPr>
          <a:xfrm>
            <a:off x="134137" y="418942"/>
            <a:ext cx="174173" cy="134937"/>
          </a:xfrm>
          <a:prstGeom prst="rect">
            <a:avLst/>
          </a:prstGeom>
          <a:solidFill>
            <a:srgbClr val="0D9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4282265"/>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497</Words>
  <Application>Microsoft Office PowerPoint</Application>
  <PresentationFormat>A3 297x420 mm</PresentationFormat>
  <Paragraphs>49</Paragraphs>
  <Slides>2</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vt:i4>
      </vt:variant>
    </vt:vector>
  </HeadingPairs>
  <TitlesOfParts>
    <vt:vector size="18" baseType="lpstr">
      <vt:lpstr>Arial</vt:lpstr>
      <vt:lpstr>ＭＳ Ｐゴシック</vt:lpstr>
      <vt:lpstr>游ゴシック Light</vt:lpstr>
      <vt:lpstr>HGS明朝E</vt:lpstr>
      <vt:lpstr>Mgen+ 1pp bold</vt:lpstr>
      <vt:lpstr>Roboto Light</vt:lpstr>
      <vt:lpstr>ＭＳ ゴシック</vt:lpstr>
      <vt:lpstr>Calibri</vt:lpstr>
      <vt:lpstr>LCD 5x7</vt:lpstr>
      <vt:lpstr>Roboto Bold</vt:lpstr>
      <vt:lpstr>Calibri Light</vt:lpstr>
      <vt:lpstr>Mgen+ 1pp light</vt:lpstr>
      <vt:lpstr>游ゴシック</vt:lpstr>
      <vt:lpstr>Myrica M</vt:lpstr>
      <vt:lpstr>Roboto</vt:lpstr>
      <vt:lpstr>Office Theme</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2020-03-01T11:45:12Z</dcterms:created>
  <dcterms:modified xsi:type="dcterms:W3CDTF">2020-04-16T06:07:22Z</dcterms:modified>
</cp:coreProperties>
</file>